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59" r:id="rId6"/>
    <p:sldId id="260" r:id="rId7"/>
    <p:sldId id="267" r:id="rId8"/>
    <p:sldId id="261" r:id="rId9"/>
    <p:sldId id="262" r:id="rId10"/>
    <p:sldId id="264" r:id="rId11"/>
    <p:sldId id="268" r:id="rId12"/>
    <p:sldId id="265" r:id="rId13"/>
    <p:sldId id="269" r:id="rId14"/>
    <p:sldId id="270" r:id="rId15"/>
    <p:sldId id="271" r:id="rId16"/>
    <p:sldId id="272" r:id="rId17"/>
    <p:sldId id="273" r:id="rId18"/>
    <p:sldId id="263" r:id="rId19"/>
    <p:sldId id="274" r:id="rId20"/>
    <p:sldId id="275" r:id="rId21"/>
    <p:sldId id="277" r:id="rId22"/>
    <p:sldId id="276"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84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BE260FFC-D35C-4A11-834F-ECE484472768}"/>
    <pc:docChg chg="custSel modSld">
      <pc:chgData name="Carli Hansen" userId="bcafb5cc-c472-48e4-901a-b2958ad60e60" providerId="ADAL" clId="{BE260FFC-D35C-4A11-834F-ECE484472768}" dt="2022-12-06T18:50:43.908" v="119" actId="20577"/>
      <pc:docMkLst>
        <pc:docMk/>
      </pc:docMkLst>
      <pc:sldChg chg="modSp mod">
        <pc:chgData name="Carli Hansen" userId="bcafb5cc-c472-48e4-901a-b2958ad60e60" providerId="ADAL" clId="{BE260FFC-D35C-4A11-834F-ECE484472768}" dt="2022-12-06T18:40:12.955" v="3" actId="113"/>
        <pc:sldMkLst>
          <pc:docMk/>
          <pc:sldMk cId="0" sldId="257"/>
        </pc:sldMkLst>
        <pc:spChg chg="mod">
          <ac:chgData name="Carli Hansen" userId="bcafb5cc-c472-48e4-901a-b2958ad60e60" providerId="ADAL" clId="{BE260FFC-D35C-4A11-834F-ECE484472768}" dt="2022-12-06T18:40:12.955" v="3" actId="113"/>
          <ac:spMkLst>
            <pc:docMk/>
            <pc:sldMk cId="0" sldId="257"/>
            <ac:spMk id="2" creationId="{00000000-0000-0000-0000-000000000000}"/>
          </ac:spMkLst>
        </pc:spChg>
        <pc:spChg chg="mod">
          <ac:chgData name="Carli Hansen" userId="bcafb5cc-c472-48e4-901a-b2958ad60e60" providerId="ADAL" clId="{BE260FFC-D35C-4A11-834F-ECE484472768}" dt="2022-12-06T18:39:47.082" v="2" actId="20577"/>
          <ac:spMkLst>
            <pc:docMk/>
            <pc:sldMk cId="0" sldId="257"/>
            <ac:spMk id="4" creationId="{00000000-0000-0000-0000-000000000000}"/>
          </ac:spMkLst>
        </pc:spChg>
      </pc:sldChg>
      <pc:sldChg chg="modSp mod">
        <pc:chgData name="Carli Hansen" userId="bcafb5cc-c472-48e4-901a-b2958ad60e60" providerId="ADAL" clId="{BE260FFC-D35C-4A11-834F-ECE484472768}" dt="2022-12-06T18:41:39.130" v="44" actId="20577"/>
        <pc:sldMkLst>
          <pc:docMk/>
          <pc:sldMk cId="0" sldId="258"/>
        </pc:sldMkLst>
        <pc:spChg chg="mod">
          <ac:chgData name="Carli Hansen" userId="bcafb5cc-c472-48e4-901a-b2958ad60e60" providerId="ADAL" clId="{BE260FFC-D35C-4A11-834F-ECE484472768}" dt="2022-12-06T18:40:45.130" v="7" actId="20577"/>
          <ac:spMkLst>
            <pc:docMk/>
            <pc:sldMk cId="0" sldId="258"/>
            <ac:spMk id="2" creationId="{00000000-0000-0000-0000-000000000000}"/>
          </ac:spMkLst>
        </pc:spChg>
        <pc:spChg chg="mod">
          <ac:chgData name="Carli Hansen" userId="bcafb5cc-c472-48e4-901a-b2958ad60e60" providerId="ADAL" clId="{BE260FFC-D35C-4A11-834F-ECE484472768}" dt="2022-12-06T18:41:39.130" v="44" actId="20577"/>
          <ac:spMkLst>
            <pc:docMk/>
            <pc:sldMk cId="0" sldId="258"/>
            <ac:spMk id="3" creationId="{00000000-0000-0000-0000-000000000000}"/>
          </ac:spMkLst>
        </pc:spChg>
      </pc:sldChg>
      <pc:sldChg chg="modSp mod">
        <pc:chgData name="Carli Hansen" userId="bcafb5cc-c472-48e4-901a-b2958ad60e60" providerId="ADAL" clId="{BE260FFC-D35C-4A11-834F-ECE484472768}" dt="2022-12-06T18:46:04.880" v="73" actId="20577"/>
        <pc:sldMkLst>
          <pc:docMk/>
          <pc:sldMk cId="0" sldId="260"/>
        </pc:sldMkLst>
        <pc:spChg chg="mod">
          <ac:chgData name="Carli Hansen" userId="bcafb5cc-c472-48e4-901a-b2958ad60e60" providerId="ADAL" clId="{BE260FFC-D35C-4A11-834F-ECE484472768}" dt="2022-12-06T18:46:04.880" v="73" actId="20577"/>
          <ac:spMkLst>
            <pc:docMk/>
            <pc:sldMk cId="0" sldId="260"/>
            <ac:spMk id="2" creationId="{00000000-0000-0000-0000-000000000000}"/>
          </ac:spMkLst>
        </pc:spChg>
        <pc:spChg chg="mod">
          <ac:chgData name="Carli Hansen" userId="bcafb5cc-c472-48e4-901a-b2958ad60e60" providerId="ADAL" clId="{BE260FFC-D35C-4A11-834F-ECE484472768}" dt="2022-12-06T18:43:20.280" v="47" actId="5793"/>
          <ac:spMkLst>
            <pc:docMk/>
            <pc:sldMk cId="0" sldId="260"/>
            <ac:spMk id="3" creationId="{00000000-0000-0000-0000-000000000000}"/>
          </ac:spMkLst>
        </pc:spChg>
      </pc:sldChg>
      <pc:sldChg chg="modSp mod">
        <pc:chgData name="Carli Hansen" userId="bcafb5cc-c472-48e4-901a-b2958ad60e60" providerId="ADAL" clId="{BE260FFC-D35C-4A11-834F-ECE484472768}" dt="2022-12-06T18:44:26.418" v="53" actId="20577"/>
        <pc:sldMkLst>
          <pc:docMk/>
          <pc:sldMk cId="0" sldId="262"/>
        </pc:sldMkLst>
        <pc:spChg chg="mod">
          <ac:chgData name="Carli Hansen" userId="bcafb5cc-c472-48e4-901a-b2958ad60e60" providerId="ADAL" clId="{BE260FFC-D35C-4A11-834F-ECE484472768}" dt="2022-12-06T18:44:26.418" v="53" actId="20577"/>
          <ac:spMkLst>
            <pc:docMk/>
            <pc:sldMk cId="0" sldId="262"/>
            <ac:spMk id="3" creationId="{00000000-0000-0000-0000-000000000000}"/>
          </ac:spMkLst>
        </pc:spChg>
      </pc:sldChg>
      <pc:sldChg chg="modSp mod">
        <pc:chgData name="Carli Hansen" userId="bcafb5cc-c472-48e4-901a-b2958ad60e60" providerId="ADAL" clId="{BE260FFC-D35C-4A11-834F-ECE484472768}" dt="2022-12-06T18:49:24.151" v="102" actId="1076"/>
        <pc:sldMkLst>
          <pc:docMk/>
          <pc:sldMk cId="0" sldId="263"/>
        </pc:sldMkLst>
        <pc:picChg chg="mod modCrop">
          <ac:chgData name="Carli Hansen" userId="bcafb5cc-c472-48e4-901a-b2958ad60e60" providerId="ADAL" clId="{BE260FFC-D35C-4A11-834F-ECE484472768}" dt="2022-12-06T18:49:24.151" v="102" actId="1076"/>
          <ac:picMkLst>
            <pc:docMk/>
            <pc:sldMk cId="0" sldId="263"/>
            <ac:picMk id="4" creationId="{00000000-0000-0000-0000-000000000000}"/>
          </ac:picMkLst>
        </pc:picChg>
      </pc:sldChg>
      <pc:sldChg chg="modSp mod">
        <pc:chgData name="Carli Hansen" userId="bcafb5cc-c472-48e4-901a-b2958ad60e60" providerId="ADAL" clId="{BE260FFC-D35C-4A11-834F-ECE484472768}" dt="2022-12-06T18:44:38.767" v="55" actId="1076"/>
        <pc:sldMkLst>
          <pc:docMk/>
          <pc:sldMk cId="0" sldId="264"/>
        </pc:sldMkLst>
        <pc:picChg chg="mod">
          <ac:chgData name="Carli Hansen" userId="bcafb5cc-c472-48e4-901a-b2958ad60e60" providerId="ADAL" clId="{BE260FFC-D35C-4A11-834F-ECE484472768}" dt="2022-12-06T18:44:38.767" v="55" actId="1076"/>
          <ac:picMkLst>
            <pc:docMk/>
            <pc:sldMk cId="0" sldId="264"/>
            <ac:picMk id="4" creationId="{00000000-0000-0000-0000-000000000000}"/>
          </ac:picMkLst>
        </pc:picChg>
      </pc:sldChg>
      <pc:sldChg chg="modSp mod">
        <pc:chgData name="Carli Hansen" userId="bcafb5cc-c472-48e4-901a-b2958ad60e60" providerId="ADAL" clId="{BE260FFC-D35C-4A11-834F-ECE484472768}" dt="2022-12-06T18:45:43.549" v="71" actId="6549"/>
        <pc:sldMkLst>
          <pc:docMk/>
          <pc:sldMk cId="0" sldId="265"/>
        </pc:sldMkLst>
        <pc:spChg chg="mod">
          <ac:chgData name="Carli Hansen" userId="bcafb5cc-c472-48e4-901a-b2958ad60e60" providerId="ADAL" clId="{BE260FFC-D35C-4A11-834F-ECE484472768}" dt="2022-12-06T18:45:43.549" v="71" actId="6549"/>
          <ac:spMkLst>
            <pc:docMk/>
            <pc:sldMk cId="0" sldId="265"/>
            <ac:spMk id="3" creationId="{00000000-0000-0000-0000-000000000000}"/>
          </ac:spMkLst>
        </pc:spChg>
      </pc:sldChg>
      <pc:sldChg chg="modSp mod">
        <pc:chgData name="Carli Hansen" userId="bcafb5cc-c472-48e4-901a-b2958ad60e60" providerId="ADAL" clId="{BE260FFC-D35C-4A11-834F-ECE484472768}" dt="2022-12-06T18:40:36.898" v="5" actId="15"/>
        <pc:sldMkLst>
          <pc:docMk/>
          <pc:sldMk cId="0" sldId="266"/>
        </pc:sldMkLst>
        <pc:spChg chg="mod">
          <ac:chgData name="Carli Hansen" userId="bcafb5cc-c472-48e4-901a-b2958ad60e60" providerId="ADAL" clId="{BE260FFC-D35C-4A11-834F-ECE484472768}" dt="2022-12-06T18:40:36.898" v="5" actId="15"/>
          <ac:spMkLst>
            <pc:docMk/>
            <pc:sldMk cId="0" sldId="266"/>
            <ac:spMk id="3" creationId="{00000000-0000-0000-0000-000000000000}"/>
          </ac:spMkLst>
        </pc:spChg>
      </pc:sldChg>
      <pc:sldChg chg="modSp mod">
        <pc:chgData name="Carli Hansen" userId="bcafb5cc-c472-48e4-901a-b2958ad60e60" providerId="ADAL" clId="{BE260FFC-D35C-4A11-834F-ECE484472768}" dt="2022-12-06T18:43:41.576" v="51" actId="20577"/>
        <pc:sldMkLst>
          <pc:docMk/>
          <pc:sldMk cId="0" sldId="267"/>
        </pc:sldMkLst>
        <pc:spChg chg="mod">
          <ac:chgData name="Carli Hansen" userId="bcafb5cc-c472-48e4-901a-b2958ad60e60" providerId="ADAL" clId="{BE260FFC-D35C-4A11-834F-ECE484472768}" dt="2022-12-06T18:43:41.576" v="51" actId="20577"/>
          <ac:spMkLst>
            <pc:docMk/>
            <pc:sldMk cId="0" sldId="267"/>
            <ac:spMk id="3" creationId="{00000000-0000-0000-0000-000000000000}"/>
          </ac:spMkLst>
        </pc:spChg>
      </pc:sldChg>
      <pc:sldChg chg="modSp mod">
        <pc:chgData name="Carli Hansen" userId="bcafb5cc-c472-48e4-901a-b2958ad60e60" providerId="ADAL" clId="{BE260FFC-D35C-4A11-834F-ECE484472768}" dt="2022-12-06T18:45:30.683" v="69" actId="20577"/>
        <pc:sldMkLst>
          <pc:docMk/>
          <pc:sldMk cId="0" sldId="268"/>
        </pc:sldMkLst>
        <pc:spChg chg="mod">
          <ac:chgData name="Carli Hansen" userId="bcafb5cc-c472-48e4-901a-b2958ad60e60" providerId="ADAL" clId="{BE260FFC-D35C-4A11-834F-ECE484472768}" dt="2022-12-06T18:44:47.320" v="57" actId="20577"/>
          <ac:spMkLst>
            <pc:docMk/>
            <pc:sldMk cId="0" sldId="268"/>
            <ac:spMk id="2" creationId="{00000000-0000-0000-0000-000000000000}"/>
          </ac:spMkLst>
        </pc:spChg>
        <pc:spChg chg="mod">
          <ac:chgData name="Carli Hansen" userId="bcafb5cc-c472-48e4-901a-b2958ad60e60" providerId="ADAL" clId="{BE260FFC-D35C-4A11-834F-ECE484472768}" dt="2022-12-06T18:45:30.683" v="69" actId="20577"/>
          <ac:spMkLst>
            <pc:docMk/>
            <pc:sldMk cId="0" sldId="268"/>
            <ac:spMk id="3" creationId="{00000000-0000-0000-0000-000000000000}"/>
          </ac:spMkLst>
        </pc:spChg>
      </pc:sldChg>
      <pc:sldChg chg="modSp mod">
        <pc:chgData name="Carli Hansen" userId="bcafb5cc-c472-48e4-901a-b2958ad60e60" providerId="ADAL" clId="{BE260FFC-D35C-4A11-834F-ECE484472768}" dt="2022-12-06T18:46:22.639" v="81" actId="20577"/>
        <pc:sldMkLst>
          <pc:docMk/>
          <pc:sldMk cId="0" sldId="269"/>
        </pc:sldMkLst>
        <pc:spChg chg="mod">
          <ac:chgData name="Carli Hansen" userId="bcafb5cc-c472-48e4-901a-b2958ad60e60" providerId="ADAL" clId="{BE260FFC-D35C-4A11-834F-ECE484472768}" dt="2022-12-06T18:46:11.756" v="74" actId="20577"/>
          <ac:spMkLst>
            <pc:docMk/>
            <pc:sldMk cId="0" sldId="269"/>
            <ac:spMk id="2" creationId="{00000000-0000-0000-0000-000000000000}"/>
          </ac:spMkLst>
        </pc:spChg>
        <pc:spChg chg="mod">
          <ac:chgData name="Carli Hansen" userId="bcafb5cc-c472-48e4-901a-b2958ad60e60" providerId="ADAL" clId="{BE260FFC-D35C-4A11-834F-ECE484472768}" dt="2022-12-06T18:46:22.639" v="81" actId="20577"/>
          <ac:spMkLst>
            <pc:docMk/>
            <pc:sldMk cId="0" sldId="269"/>
            <ac:spMk id="3" creationId="{00000000-0000-0000-0000-000000000000}"/>
          </ac:spMkLst>
        </pc:spChg>
      </pc:sldChg>
      <pc:sldChg chg="modSp mod">
        <pc:chgData name="Carli Hansen" userId="bcafb5cc-c472-48e4-901a-b2958ad60e60" providerId="ADAL" clId="{BE260FFC-D35C-4A11-834F-ECE484472768}" dt="2022-12-06T18:46:55.800" v="86" actId="6549"/>
        <pc:sldMkLst>
          <pc:docMk/>
          <pc:sldMk cId="0" sldId="270"/>
        </pc:sldMkLst>
        <pc:spChg chg="mod">
          <ac:chgData name="Carli Hansen" userId="bcafb5cc-c472-48e4-901a-b2958ad60e60" providerId="ADAL" clId="{BE260FFC-D35C-4A11-834F-ECE484472768}" dt="2022-12-06T18:46:30.868" v="84" actId="20577"/>
          <ac:spMkLst>
            <pc:docMk/>
            <pc:sldMk cId="0" sldId="270"/>
            <ac:spMk id="2" creationId="{00000000-0000-0000-0000-000000000000}"/>
          </ac:spMkLst>
        </pc:spChg>
        <pc:spChg chg="mod">
          <ac:chgData name="Carli Hansen" userId="bcafb5cc-c472-48e4-901a-b2958ad60e60" providerId="ADAL" clId="{BE260FFC-D35C-4A11-834F-ECE484472768}" dt="2022-12-06T18:46:55.800" v="86" actId="6549"/>
          <ac:spMkLst>
            <pc:docMk/>
            <pc:sldMk cId="0" sldId="270"/>
            <ac:spMk id="3" creationId="{00000000-0000-0000-0000-000000000000}"/>
          </ac:spMkLst>
        </pc:spChg>
      </pc:sldChg>
      <pc:sldChg chg="modSp mod">
        <pc:chgData name="Carli Hansen" userId="bcafb5cc-c472-48e4-901a-b2958ad60e60" providerId="ADAL" clId="{BE260FFC-D35C-4A11-834F-ECE484472768}" dt="2022-12-06T18:47:29.144" v="90" actId="20577"/>
        <pc:sldMkLst>
          <pc:docMk/>
          <pc:sldMk cId="0" sldId="271"/>
        </pc:sldMkLst>
        <pc:spChg chg="mod">
          <ac:chgData name="Carli Hansen" userId="bcafb5cc-c472-48e4-901a-b2958ad60e60" providerId="ADAL" clId="{BE260FFC-D35C-4A11-834F-ECE484472768}" dt="2022-12-06T18:47:29.144" v="90" actId="20577"/>
          <ac:spMkLst>
            <pc:docMk/>
            <pc:sldMk cId="0" sldId="271"/>
            <ac:spMk id="3" creationId="{00000000-0000-0000-0000-000000000000}"/>
          </ac:spMkLst>
        </pc:spChg>
      </pc:sldChg>
      <pc:sldChg chg="modSp mod">
        <pc:chgData name="Carli Hansen" userId="bcafb5cc-c472-48e4-901a-b2958ad60e60" providerId="ADAL" clId="{BE260FFC-D35C-4A11-834F-ECE484472768}" dt="2022-12-06T18:48:19.891" v="98" actId="20577"/>
        <pc:sldMkLst>
          <pc:docMk/>
          <pc:sldMk cId="0" sldId="272"/>
        </pc:sldMkLst>
        <pc:spChg chg="mod">
          <ac:chgData name="Carli Hansen" userId="bcafb5cc-c472-48e4-901a-b2958ad60e60" providerId="ADAL" clId="{BE260FFC-D35C-4A11-834F-ECE484472768}" dt="2022-12-06T18:47:40.061" v="91" actId="20577"/>
          <ac:spMkLst>
            <pc:docMk/>
            <pc:sldMk cId="0" sldId="272"/>
            <ac:spMk id="2" creationId="{00000000-0000-0000-0000-000000000000}"/>
          </ac:spMkLst>
        </pc:spChg>
        <pc:spChg chg="mod">
          <ac:chgData name="Carli Hansen" userId="bcafb5cc-c472-48e4-901a-b2958ad60e60" providerId="ADAL" clId="{BE260FFC-D35C-4A11-834F-ECE484472768}" dt="2022-12-06T18:48:19.891" v="98" actId="20577"/>
          <ac:spMkLst>
            <pc:docMk/>
            <pc:sldMk cId="0" sldId="272"/>
            <ac:spMk id="3" creationId="{00000000-0000-0000-0000-000000000000}"/>
          </ac:spMkLst>
        </pc:spChg>
      </pc:sldChg>
      <pc:sldChg chg="modSp mod">
        <pc:chgData name="Carli Hansen" userId="bcafb5cc-c472-48e4-901a-b2958ad60e60" providerId="ADAL" clId="{BE260FFC-D35C-4A11-834F-ECE484472768}" dt="2022-12-06T18:49:32.421" v="114" actId="20577"/>
        <pc:sldMkLst>
          <pc:docMk/>
          <pc:sldMk cId="0" sldId="274"/>
        </pc:sldMkLst>
        <pc:spChg chg="mod">
          <ac:chgData name="Carli Hansen" userId="bcafb5cc-c472-48e4-901a-b2958ad60e60" providerId="ADAL" clId="{BE260FFC-D35C-4A11-834F-ECE484472768}" dt="2022-12-06T18:49:32.421" v="114" actId="20577"/>
          <ac:spMkLst>
            <pc:docMk/>
            <pc:sldMk cId="0" sldId="274"/>
            <ac:spMk id="2" creationId="{00000000-0000-0000-0000-000000000000}"/>
          </ac:spMkLst>
        </pc:spChg>
      </pc:sldChg>
      <pc:sldChg chg="modSp mod">
        <pc:chgData name="Carli Hansen" userId="bcafb5cc-c472-48e4-901a-b2958ad60e60" providerId="ADAL" clId="{BE260FFC-D35C-4A11-834F-ECE484472768}" dt="2022-12-06T18:50:01.834" v="115" actId="20577"/>
        <pc:sldMkLst>
          <pc:docMk/>
          <pc:sldMk cId="0" sldId="277"/>
        </pc:sldMkLst>
        <pc:spChg chg="mod">
          <ac:chgData name="Carli Hansen" userId="bcafb5cc-c472-48e4-901a-b2958ad60e60" providerId="ADAL" clId="{BE260FFC-D35C-4A11-834F-ECE484472768}" dt="2022-12-06T18:50:01.834" v="115" actId="20577"/>
          <ac:spMkLst>
            <pc:docMk/>
            <pc:sldMk cId="0" sldId="277"/>
            <ac:spMk id="2" creationId="{00000000-0000-0000-0000-000000000000}"/>
          </ac:spMkLst>
        </pc:spChg>
      </pc:sldChg>
      <pc:sldChg chg="modSp mod">
        <pc:chgData name="Carli Hansen" userId="bcafb5cc-c472-48e4-901a-b2958ad60e60" providerId="ADAL" clId="{BE260FFC-D35C-4A11-834F-ECE484472768}" dt="2022-12-06T18:50:43.908" v="119" actId="20577"/>
        <pc:sldMkLst>
          <pc:docMk/>
          <pc:sldMk cId="0" sldId="278"/>
        </pc:sldMkLst>
        <pc:spChg chg="mod">
          <ac:chgData name="Carli Hansen" userId="bcafb5cc-c472-48e4-901a-b2958ad60e60" providerId="ADAL" clId="{BE260FFC-D35C-4A11-834F-ECE484472768}" dt="2022-12-06T18:50:43.908" v="119" actId="20577"/>
          <ac:spMkLst>
            <pc:docMk/>
            <pc:sldMk cId="0" sldId="278"/>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DFD9A16-2378-435A-BDFF-C6E362E12806}"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95D92D-B4BB-4517-A2E2-DA9B7E58EBE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FD9A16-2378-435A-BDFF-C6E362E12806}"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95D92D-B4BB-4517-A2E2-DA9B7E58EB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FD9A16-2378-435A-BDFF-C6E362E12806}"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95D92D-B4BB-4517-A2E2-DA9B7E58EB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FD9A16-2378-435A-BDFF-C6E362E12806}"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95D92D-B4BB-4517-A2E2-DA9B7E58EB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FD9A16-2378-435A-BDFF-C6E362E12806}"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95D92D-B4BB-4517-A2E2-DA9B7E58EBE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DFD9A16-2378-435A-BDFF-C6E362E12806}"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95D92D-B4BB-4517-A2E2-DA9B7E58EBE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DFD9A16-2378-435A-BDFF-C6E362E12806}" type="datetimeFigureOut">
              <a:rPr lang="en-US" smtClean="0"/>
              <a:pPr/>
              <a:t>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95D92D-B4BB-4517-A2E2-DA9B7E58EBE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DFD9A16-2378-435A-BDFF-C6E362E12806}" type="datetimeFigureOut">
              <a:rPr lang="en-US" smtClean="0"/>
              <a:pPr/>
              <a:t>12/5/2022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95D92D-B4BB-4517-A2E2-DA9B7E58EBE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FD9A16-2378-435A-BDFF-C6E362E12806}" type="datetimeFigureOut">
              <a:rPr lang="en-US" smtClean="0"/>
              <a:pPr/>
              <a:t>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95D92D-B4BB-4517-A2E2-DA9B7E58EB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FD9A16-2378-435A-BDFF-C6E362E12806}"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95D92D-B4BB-4517-A2E2-DA9B7E58EBE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FD9A16-2378-435A-BDFF-C6E362E12806}"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95D92D-B4BB-4517-A2E2-DA9B7E58EBE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FD9A16-2378-435A-BDFF-C6E362E12806}" type="datetimeFigureOut">
              <a:rPr lang="en-US" smtClean="0"/>
              <a:pPr/>
              <a:t>12/5/2022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95D92D-B4BB-4517-A2E2-DA9B7E58EBE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Describing Variable Distributions</a:t>
            </a:r>
          </a:p>
        </p:txBody>
      </p:sp>
      <p:sp>
        <p:nvSpPr>
          <p:cNvPr id="3" name="Subtitle 2"/>
          <p:cNvSpPr>
            <a:spLocks noGrp="1"/>
          </p:cNvSpPr>
          <p:nvPr>
            <p:ph type="subTitle" idx="1"/>
          </p:nvPr>
        </p:nvSpPr>
        <p:spPr/>
        <p:txBody>
          <a:bodyPr/>
          <a:lstStyle/>
          <a:p>
            <a:r>
              <a:rPr lang="en-US" dirty="0"/>
              <a:t>R. Garner, DePaul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formula for the mean</a:t>
            </a:r>
          </a:p>
        </p:txBody>
      </p:sp>
      <p:pic>
        <p:nvPicPr>
          <p:cNvPr id="4" name="Content Placeholder 3" descr="3 e Mean-sample and pop.jpg"/>
          <p:cNvPicPr>
            <a:picLocks noGrp="1" noChangeAspect="1"/>
          </p:cNvPicPr>
          <p:nvPr>
            <p:ph idx="1"/>
          </p:nvPr>
        </p:nvPicPr>
        <p:blipFill>
          <a:blip r:embed="rId2"/>
          <a:stretch>
            <a:fillRect/>
          </a:stretch>
        </p:blipFill>
        <p:spPr>
          <a:xfrm>
            <a:off x="1363402" y="1409700"/>
            <a:ext cx="6417196" cy="4038600"/>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for the mean - explained</a:t>
            </a:r>
          </a:p>
        </p:txBody>
      </p:sp>
      <p:sp>
        <p:nvSpPr>
          <p:cNvPr id="3" name="Content Placeholder 2"/>
          <p:cNvSpPr>
            <a:spLocks noGrp="1"/>
          </p:cNvSpPr>
          <p:nvPr>
            <p:ph idx="1"/>
          </p:nvPr>
        </p:nvSpPr>
        <p:spPr/>
        <p:txBody>
          <a:bodyPr>
            <a:normAutofit fontScale="92500" lnSpcReduction="10000"/>
          </a:bodyPr>
          <a:lstStyle/>
          <a:p>
            <a:r>
              <a:rPr lang="en-US" dirty="0"/>
              <a:t>Formula (1) is for sample data, designated as an X with a bar over it.</a:t>
            </a:r>
          </a:p>
          <a:p>
            <a:r>
              <a:rPr lang="en-US" dirty="0"/>
              <a:t>Formula (2) is for a population, designated with the Greek letter lower-case mu, </a:t>
            </a:r>
            <a:r>
              <a:rPr lang="el-GR" dirty="0"/>
              <a:t>μ</a:t>
            </a:r>
            <a:r>
              <a:rPr lang="en-US" dirty="0"/>
              <a:t>.</a:t>
            </a:r>
          </a:p>
          <a:p>
            <a:r>
              <a:rPr lang="en-US" dirty="0"/>
              <a:t>The actual calculations are identical.</a:t>
            </a:r>
          </a:p>
          <a:p>
            <a:r>
              <a:rPr lang="en-US" dirty="0"/>
              <a:t>The Greek capital sigma, </a:t>
            </a:r>
            <a:r>
              <a:rPr lang="el-GR" dirty="0"/>
              <a:t>Σ</a:t>
            </a:r>
            <a:r>
              <a:rPr lang="en-US" dirty="0"/>
              <a:t>, is the “Addition Operator” and tells us to add up what follows—in this case, all the observations, each one designated by a subscripted x, from 1 to N (or n, if we think of the observations as sample data).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median</a:t>
            </a:r>
          </a:p>
        </p:txBody>
      </p:sp>
      <p:sp>
        <p:nvSpPr>
          <p:cNvPr id="3" name="Content Placeholder 2"/>
          <p:cNvSpPr>
            <a:spLocks noGrp="1"/>
          </p:cNvSpPr>
          <p:nvPr>
            <p:ph idx="1"/>
          </p:nvPr>
        </p:nvSpPr>
        <p:spPr/>
        <p:txBody>
          <a:bodyPr>
            <a:normAutofit fontScale="92500" lnSpcReduction="10000"/>
          </a:bodyPr>
          <a:lstStyle/>
          <a:p>
            <a:r>
              <a:rPr lang="en-US" dirty="0"/>
              <a:t>Line up all the values for all the cases in ascending order. (You can do this if the values are numerical or ordinal.)</a:t>
            </a:r>
          </a:p>
          <a:p>
            <a:r>
              <a:rPr lang="en-US" dirty="0"/>
              <a:t>If the number of cases is odd, find the value associated with the middle case of this line-up. (The value of the variable for the case at the 50</a:t>
            </a:r>
            <a:r>
              <a:rPr lang="en-US" baseline="30000" dirty="0"/>
              <a:t>th</a:t>
            </a:r>
            <a:r>
              <a:rPr lang="en-US" dirty="0"/>
              <a:t> percentile.)</a:t>
            </a:r>
          </a:p>
          <a:p>
            <a:r>
              <a:rPr lang="en-US" dirty="0"/>
              <a:t>If the number of cases is even, find the values associated with the two middle cases and find their arithmetic mean.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mode</a:t>
            </a:r>
          </a:p>
        </p:txBody>
      </p:sp>
      <p:sp>
        <p:nvSpPr>
          <p:cNvPr id="3" name="Content Placeholder 2"/>
          <p:cNvSpPr>
            <a:spLocks noGrp="1"/>
          </p:cNvSpPr>
          <p:nvPr>
            <p:ph idx="1"/>
          </p:nvPr>
        </p:nvSpPr>
        <p:spPr/>
        <p:txBody>
          <a:bodyPr/>
          <a:lstStyle/>
          <a:p>
            <a:r>
              <a:rPr lang="en-US" dirty="0"/>
              <a:t>The mode can be found for nominal and ordinal data, as well as numerical data. </a:t>
            </a:r>
          </a:p>
          <a:p>
            <a:r>
              <a:rPr lang="en-US" dirty="0"/>
              <a:t>The mode is the value of the variable with the highest frequency—the one that shows up most often in the distribution.</a:t>
            </a:r>
          </a:p>
          <a:p>
            <a:r>
              <a:rPr lang="en-US" dirty="0"/>
              <a:t>The modal frequency is the number of cases that are associated with this value.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mode (continued)</a:t>
            </a:r>
          </a:p>
        </p:txBody>
      </p:sp>
      <p:sp>
        <p:nvSpPr>
          <p:cNvPr id="3" name="Content Placeholder 2"/>
          <p:cNvSpPr>
            <a:spLocks noGrp="1"/>
          </p:cNvSpPr>
          <p:nvPr>
            <p:ph idx="1"/>
          </p:nvPr>
        </p:nvSpPr>
        <p:spPr/>
        <p:txBody>
          <a:bodyPr>
            <a:normAutofit fontScale="92500" lnSpcReduction="10000"/>
          </a:bodyPr>
          <a:lstStyle/>
          <a:p>
            <a:r>
              <a:rPr lang="en-US" dirty="0"/>
              <a:t>Remember, the mode can be found for ordinal and nominal data, and then </a:t>
            </a:r>
            <a:r>
              <a:rPr lang="en-US" b="1" dirty="0"/>
              <a:t>the mode is a named category</a:t>
            </a:r>
            <a:r>
              <a:rPr lang="en-US" dirty="0"/>
              <a:t>; the modal frequency is how many cases are associated with the category.</a:t>
            </a:r>
          </a:p>
          <a:p>
            <a:r>
              <a:rPr lang="en-US" dirty="0"/>
              <a:t>What was the most frequent student rating for this instructor? </a:t>
            </a:r>
            <a:r>
              <a:rPr lang="en-US" b="1" dirty="0"/>
              <a:t>Very good</a:t>
            </a:r>
            <a:r>
              <a:rPr lang="en-US" dirty="0"/>
              <a:t>.</a:t>
            </a:r>
          </a:p>
          <a:p>
            <a:r>
              <a:rPr lang="en-US" dirty="0"/>
              <a:t>How many students gave her this rating? 65 out of 100 students (that is the modal frequency)</a:t>
            </a:r>
          </a:p>
          <a:p>
            <a:r>
              <a:rPr lang="en-US" dirty="0"/>
              <a:t>What was the sample’s favorite soft drink? </a:t>
            </a:r>
            <a:r>
              <a:rPr lang="en-US" b="1" dirty="0"/>
              <a:t>Mountain Dew</a:t>
            </a:r>
            <a:r>
              <a:rPr lang="en-US" dirty="0"/>
              <a:t>. 188 out of 200 preferred it!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Measures of variability</a:t>
            </a:r>
          </a:p>
        </p:txBody>
      </p:sp>
      <p:sp>
        <p:nvSpPr>
          <p:cNvPr id="3" name="Content Placeholder 2"/>
          <p:cNvSpPr>
            <a:spLocks noGrp="1"/>
          </p:cNvSpPr>
          <p:nvPr>
            <p:ph idx="1"/>
          </p:nvPr>
        </p:nvSpPr>
        <p:spPr/>
        <p:txBody>
          <a:bodyPr>
            <a:normAutofit lnSpcReduction="10000"/>
          </a:bodyPr>
          <a:lstStyle/>
          <a:p>
            <a:r>
              <a:rPr lang="en-US" dirty="0"/>
              <a:t>These are summary ways of describing how variable, dispersed, or spread a distribution is. Is the distribution tightly clustered or “congregated” around its mean, or is it spread out?</a:t>
            </a:r>
          </a:p>
          <a:p>
            <a:r>
              <a:rPr lang="en-US" dirty="0"/>
              <a:t>For a time sequence of observations, we can ask if the values are volatile—variable over time, now up and now down. For example, do prices of stocks or soap fluctuate a lot?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range</a:t>
            </a:r>
          </a:p>
        </p:txBody>
      </p:sp>
      <p:sp>
        <p:nvSpPr>
          <p:cNvPr id="3" name="Content Placeholder 2"/>
          <p:cNvSpPr>
            <a:spLocks noGrp="1"/>
          </p:cNvSpPr>
          <p:nvPr>
            <p:ph idx="1"/>
          </p:nvPr>
        </p:nvSpPr>
        <p:spPr/>
        <p:txBody>
          <a:bodyPr>
            <a:normAutofit fontScale="92500"/>
          </a:bodyPr>
          <a:lstStyle/>
          <a:p>
            <a:r>
              <a:rPr lang="en-US" dirty="0"/>
              <a:t>One measure of variability for numerical variables is the range, found by subtracting the smallest value (minimum) in the distribution from the largest value (maximum).</a:t>
            </a:r>
          </a:p>
          <a:p>
            <a:r>
              <a:rPr lang="en-US" dirty="0"/>
              <a:t>This summary measure can be useful, but it does not tell us very much about how close the observations are to the mean. For example, all but two of them could be very close to the mean, but the maximum and minimum far away.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deviation and variance</a:t>
            </a:r>
          </a:p>
        </p:txBody>
      </p:sp>
      <p:sp>
        <p:nvSpPr>
          <p:cNvPr id="3" name="Content Placeholder 2"/>
          <p:cNvSpPr>
            <a:spLocks noGrp="1"/>
          </p:cNvSpPr>
          <p:nvPr>
            <p:ph idx="1"/>
          </p:nvPr>
        </p:nvSpPr>
        <p:spPr/>
        <p:txBody>
          <a:bodyPr/>
          <a:lstStyle/>
          <a:p>
            <a:r>
              <a:rPr lang="en-US" dirty="0"/>
              <a:t>For numerical data, the most commonly used measures of variability are the standard deviation and the variance.</a:t>
            </a:r>
          </a:p>
          <a:p>
            <a:r>
              <a:rPr lang="en-US" dirty="0"/>
              <a:t>Look carefully at the next slide, with the formula for the population and sample standard deviation.</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Formula for the standard deviation:</a:t>
            </a:r>
          </a:p>
        </p:txBody>
      </p:sp>
      <p:pic>
        <p:nvPicPr>
          <p:cNvPr id="4" name="Content Placeholder 3" descr="sd.png"/>
          <p:cNvPicPr>
            <a:picLocks noGrp="1" noChangeAspect="1"/>
          </p:cNvPicPr>
          <p:nvPr>
            <p:ph idx="1"/>
          </p:nvPr>
        </p:nvPicPr>
        <p:blipFill rotWithShape="1">
          <a:blip r:embed="rId2"/>
          <a:srcRect b="6422"/>
          <a:stretch/>
        </p:blipFill>
        <p:spPr>
          <a:xfrm>
            <a:off x="411480" y="1287189"/>
            <a:ext cx="8321040" cy="4283622"/>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deviation (continued)</a:t>
            </a:r>
          </a:p>
        </p:txBody>
      </p:sp>
      <p:sp>
        <p:nvSpPr>
          <p:cNvPr id="3" name="Content Placeholder 2"/>
          <p:cNvSpPr>
            <a:spLocks noGrp="1"/>
          </p:cNvSpPr>
          <p:nvPr>
            <p:ph idx="1"/>
          </p:nvPr>
        </p:nvSpPr>
        <p:spPr/>
        <p:txBody>
          <a:bodyPr>
            <a:normAutofit lnSpcReduction="10000"/>
          </a:bodyPr>
          <a:lstStyle/>
          <a:p>
            <a:r>
              <a:rPr lang="en-US" dirty="0"/>
              <a:t>The formulas for the standard deviation for a sample (s) and for a population (</a:t>
            </a:r>
            <a:r>
              <a:rPr lang="el-GR" dirty="0"/>
              <a:t>σ</a:t>
            </a:r>
            <a:r>
              <a:rPr lang="en-US" dirty="0"/>
              <a:t>, called sigma—lower case!) are basically the same.</a:t>
            </a:r>
          </a:p>
          <a:p>
            <a:r>
              <a:rPr lang="en-US" dirty="0"/>
              <a:t>We subtract the mean from each observation, square the difference, add up the squares, and divide the sum of squares by the number of cases. If we are looking at sample data, we divide by (n -1).</a:t>
            </a:r>
          </a:p>
          <a:p>
            <a:r>
              <a:rPr lang="en-US" dirty="0"/>
              <a:t>Then we take the positive square root.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Representing the distribution of a variable</a:t>
            </a:r>
          </a:p>
        </p:txBody>
      </p:sp>
      <p:sp>
        <p:nvSpPr>
          <p:cNvPr id="4" name="Content Placeholder 3"/>
          <p:cNvSpPr>
            <a:spLocks noGrp="1"/>
          </p:cNvSpPr>
          <p:nvPr>
            <p:ph idx="1"/>
          </p:nvPr>
        </p:nvSpPr>
        <p:spPr/>
        <p:txBody>
          <a:bodyPr/>
          <a:lstStyle/>
          <a:p>
            <a:r>
              <a:rPr lang="en-US" dirty="0"/>
              <a:t>How many cases are there at each value of the variable?</a:t>
            </a:r>
          </a:p>
          <a:p>
            <a:r>
              <a:rPr lang="en-US" dirty="0"/>
              <a:t>What is the frequency of cases for each value of the variable?</a:t>
            </a:r>
          </a:p>
          <a:p>
            <a:r>
              <a:rPr lang="en-US" dirty="0"/>
              <a:t>How can we represent this with graphs?</a:t>
            </a:r>
          </a:p>
          <a:p>
            <a:r>
              <a:rPr lang="en-US" dirty="0"/>
              <a:t>Are there summary measures we can use to “sum up” the distribution?</a:t>
            </a:r>
          </a:p>
          <a:p>
            <a:r>
              <a:rPr lang="en-US" dirty="0"/>
              <a:t>Its central tendency? Its variability?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variance</a:t>
            </a:r>
          </a:p>
        </p:txBody>
      </p:sp>
      <p:sp>
        <p:nvSpPr>
          <p:cNvPr id="3" name="Content Placeholder 2"/>
          <p:cNvSpPr>
            <a:spLocks noGrp="1"/>
          </p:cNvSpPr>
          <p:nvPr>
            <p:ph idx="1"/>
          </p:nvPr>
        </p:nvSpPr>
        <p:spPr/>
        <p:txBody>
          <a:bodyPr/>
          <a:lstStyle/>
          <a:p>
            <a:r>
              <a:rPr lang="en-US" dirty="0"/>
              <a:t>The variance is the number we got in the calculation of the standard deviation BEFORE we took the positive square root.</a:t>
            </a:r>
          </a:p>
          <a:p>
            <a:r>
              <a:rPr lang="en-US" dirty="0"/>
              <a:t>It is the mean of the sum of the squared deviations from the mean.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ALERT</a:t>
            </a:r>
          </a:p>
        </p:txBody>
      </p:sp>
      <p:sp>
        <p:nvSpPr>
          <p:cNvPr id="3" name="Content Placeholder 2"/>
          <p:cNvSpPr>
            <a:spLocks noGrp="1"/>
          </p:cNvSpPr>
          <p:nvPr>
            <p:ph idx="1"/>
          </p:nvPr>
        </p:nvSpPr>
        <p:spPr/>
        <p:txBody>
          <a:bodyPr/>
          <a:lstStyle/>
          <a:p>
            <a:r>
              <a:rPr lang="en-US" dirty="0"/>
              <a:t>Memorizing the formula for the standard deviation (and variance) is HIGHLY RECOMMENDED!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Index of diversity for categorical variables</a:t>
            </a:r>
          </a:p>
        </p:txBody>
      </p:sp>
      <p:sp>
        <p:nvSpPr>
          <p:cNvPr id="3" name="Content Placeholder 2"/>
          <p:cNvSpPr>
            <a:spLocks noGrp="1"/>
          </p:cNvSpPr>
          <p:nvPr>
            <p:ph idx="1"/>
          </p:nvPr>
        </p:nvSpPr>
        <p:spPr/>
        <p:txBody>
          <a:bodyPr>
            <a:normAutofit fontScale="92500"/>
          </a:bodyPr>
          <a:lstStyle/>
          <a:p>
            <a:r>
              <a:rPr lang="en-US" dirty="0"/>
              <a:t>An index of diversity can be calculated for categorical data, for a variable that measures diversity. </a:t>
            </a:r>
          </a:p>
          <a:p>
            <a:r>
              <a:rPr lang="en-US" dirty="0"/>
              <a:t>For example, how gender diverse is this graduating class of Air Force pilots?</a:t>
            </a:r>
          </a:p>
          <a:p>
            <a:r>
              <a:rPr lang="en-US" dirty="0"/>
              <a:t>How ethnically (or racially) diverse is this police department?</a:t>
            </a:r>
          </a:p>
          <a:p>
            <a:r>
              <a:rPr lang="en-US" dirty="0"/>
              <a:t>The index includes the number of categories and the evenness of distribution in the categories.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Algorithm for index of diversity (see the text for the formula)</a:t>
            </a:r>
          </a:p>
        </p:txBody>
      </p:sp>
      <p:sp>
        <p:nvSpPr>
          <p:cNvPr id="3" name="Content Placeholder 2"/>
          <p:cNvSpPr>
            <a:spLocks noGrp="1"/>
          </p:cNvSpPr>
          <p:nvPr>
            <p:ph idx="1"/>
          </p:nvPr>
        </p:nvSpPr>
        <p:spPr/>
        <p:txBody>
          <a:bodyPr/>
          <a:lstStyle/>
          <a:p>
            <a:r>
              <a:rPr lang="en-US" dirty="0"/>
              <a:t>Find the proportion of cases in each category of the variable (fraction or decimal fraction).</a:t>
            </a:r>
          </a:p>
          <a:p>
            <a:r>
              <a:rPr lang="en-US" dirty="0"/>
              <a:t>Square each proportion. This will give you one square for each category.</a:t>
            </a:r>
          </a:p>
          <a:p>
            <a:r>
              <a:rPr lang="en-US" dirty="0"/>
              <a:t>Add all the squares, one for </a:t>
            </a:r>
            <a:r>
              <a:rPr lang="en-US"/>
              <a:t>each category </a:t>
            </a:r>
            <a:r>
              <a:rPr lang="en-US" dirty="0"/>
              <a:t>(sum of </a:t>
            </a:r>
            <a:r>
              <a:rPr lang="en-US"/>
              <a:t>squares).</a:t>
            </a:r>
            <a:endParaRPr lang="en-US" dirty="0"/>
          </a:p>
          <a:p>
            <a:r>
              <a:rPr lang="en-US" dirty="0"/>
              <a:t>Subtract the sum of the squared proportions from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Techniques to use</a:t>
            </a:r>
          </a:p>
        </p:txBody>
      </p:sp>
      <p:sp>
        <p:nvSpPr>
          <p:cNvPr id="3" name="Content Placeholder 2"/>
          <p:cNvSpPr>
            <a:spLocks noGrp="1"/>
          </p:cNvSpPr>
          <p:nvPr>
            <p:ph idx="1"/>
          </p:nvPr>
        </p:nvSpPr>
        <p:spPr/>
        <p:txBody>
          <a:bodyPr/>
          <a:lstStyle/>
          <a:p>
            <a:r>
              <a:rPr lang="en-US" dirty="0"/>
              <a:t>Graphing:</a:t>
            </a:r>
          </a:p>
          <a:p>
            <a:pPr lvl="1"/>
            <a:r>
              <a:rPr lang="en-US" dirty="0"/>
              <a:t>Bar charts</a:t>
            </a:r>
          </a:p>
          <a:p>
            <a:pPr lvl="1"/>
            <a:r>
              <a:rPr lang="en-US" dirty="0"/>
              <a:t>Histograms</a:t>
            </a:r>
          </a:p>
          <a:p>
            <a:pPr lvl="1"/>
            <a:r>
              <a:rPr lang="en-US" dirty="0" err="1"/>
              <a:t>Boxplots</a:t>
            </a:r>
            <a:endParaRPr lang="en-US" dirty="0"/>
          </a:p>
          <a:p>
            <a:endParaRPr lang="en-US" dirty="0"/>
          </a:p>
          <a:p>
            <a:r>
              <a:rPr lang="en-US" dirty="0"/>
              <a:t>Summary Measures: </a:t>
            </a:r>
          </a:p>
          <a:p>
            <a:pPr lvl="1"/>
            <a:r>
              <a:rPr lang="en-US" dirty="0"/>
              <a:t>Central Tendency and Variability (AKA spread, dispersion)</a:t>
            </a:r>
          </a:p>
          <a:p>
            <a:pPr lvl="1"/>
            <a:endParaRPr lang="en-US" dirty="0"/>
          </a:p>
          <a:p>
            <a:pPr lv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select a technique</a:t>
            </a:r>
          </a:p>
        </p:txBody>
      </p:sp>
      <p:sp>
        <p:nvSpPr>
          <p:cNvPr id="3" name="Content Placeholder 2"/>
          <p:cNvSpPr>
            <a:spLocks noGrp="1"/>
          </p:cNvSpPr>
          <p:nvPr>
            <p:ph idx="1"/>
          </p:nvPr>
        </p:nvSpPr>
        <p:spPr/>
        <p:txBody>
          <a:bodyPr>
            <a:normAutofit fontScale="92500" lnSpcReduction="10000"/>
          </a:bodyPr>
          <a:lstStyle/>
          <a:p>
            <a:r>
              <a:rPr lang="en-US" dirty="0"/>
              <a:t>All of these techniques of describing the distribution of a variable require checking whether it is NUMERICAL or CATEGORICAL (ordinal or nominal)</a:t>
            </a:r>
          </a:p>
          <a:p>
            <a:r>
              <a:rPr lang="en-US" dirty="0"/>
              <a:t>Numerical means that the numbers we see for the values associated with cases are real quantities.</a:t>
            </a:r>
          </a:p>
          <a:p>
            <a:r>
              <a:rPr lang="en-US" dirty="0"/>
              <a:t>Categorical means that the values of the variable are named “pigeonholes”—any numbers we see are just code numbers.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Graphing a variable distribution</a:t>
            </a:r>
          </a:p>
        </p:txBody>
      </p:sp>
      <p:sp>
        <p:nvSpPr>
          <p:cNvPr id="3" name="Content Placeholder 2"/>
          <p:cNvSpPr>
            <a:spLocks noGrp="1"/>
          </p:cNvSpPr>
          <p:nvPr>
            <p:ph idx="1"/>
          </p:nvPr>
        </p:nvSpPr>
        <p:spPr/>
        <p:txBody>
          <a:bodyPr>
            <a:normAutofit fontScale="92500"/>
          </a:bodyPr>
          <a:lstStyle/>
          <a:p>
            <a:r>
              <a:rPr lang="en-US" dirty="0"/>
              <a:t>The best way to graph a categorical variable is to make a </a:t>
            </a:r>
            <a:r>
              <a:rPr lang="en-US" b="1" dirty="0"/>
              <a:t>bar chart</a:t>
            </a:r>
            <a:r>
              <a:rPr lang="en-US" dirty="0"/>
              <a:t>. The height of the bars represents the frequencies for values of the variable. The frequencies might be counts or proportions (percentages) of the total cases.</a:t>
            </a:r>
          </a:p>
          <a:p>
            <a:r>
              <a:rPr lang="en-US" dirty="0"/>
              <a:t>A numerical variable is usually graphed with a </a:t>
            </a:r>
            <a:r>
              <a:rPr lang="en-US" b="1" dirty="0"/>
              <a:t>histogram</a:t>
            </a:r>
            <a:r>
              <a:rPr lang="en-US" dirty="0"/>
              <a:t>. The bars are “</a:t>
            </a:r>
            <a:r>
              <a:rPr lang="en-US" dirty="0" err="1"/>
              <a:t>smooshed</a:t>
            </a:r>
            <a:r>
              <a:rPr lang="en-US" dirty="0"/>
              <a:t> against each other” and the height of the bars represents the frequencies for the values of the variable.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boxplot</a:t>
            </a:r>
          </a:p>
        </p:txBody>
      </p:sp>
      <p:sp>
        <p:nvSpPr>
          <p:cNvPr id="3" name="Content Placeholder 2"/>
          <p:cNvSpPr>
            <a:spLocks noGrp="1"/>
          </p:cNvSpPr>
          <p:nvPr>
            <p:ph idx="1"/>
          </p:nvPr>
        </p:nvSpPr>
        <p:spPr/>
        <p:txBody>
          <a:bodyPr>
            <a:normAutofit fontScale="92500" lnSpcReduction="10000"/>
          </a:bodyPr>
          <a:lstStyle/>
          <a:p>
            <a:r>
              <a:rPr lang="en-US" dirty="0"/>
              <a:t>A </a:t>
            </a:r>
            <a:r>
              <a:rPr lang="en-US" dirty="0" err="1"/>
              <a:t>boxplot</a:t>
            </a:r>
            <a:r>
              <a:rPr lang="en-US" dirty="0"/>
              <a:t> can be used for graphing the distribution of a numerical variable.</a:t>
            </a:r>
          </a:p>
          <a:p>
            <a:r>
              <a:rPr lang="en-US" dirty="0"/>
              <a:t>The vertical dimension (marked on the left-hand side of the graph) shows the range of values.</a:t>
            </a:r>
          </a:p>
          <a:p>
            <a:r>
              <a:rPr lang="en-US" dirty="0"/>
              <a:t>The </a:t>
            </a:r>
            <a:r>
              <a:rPr lang="en-US" dirty="0" err="1"/>
              <a:t>boxplot</a:t>
            </a:r>
            <a:r>
              <a:rPr lang="en-US" dirty="0"/>
              <a:t> indicates the cumulative percentages for the range of values of the variable. What are the values of the variable at which the 25</a:t>
            </a:r>
            <a:r>
              <a:rPr lang="en-US" baseline="30000" dirty="0"/>
              <a:t>th</a:t>
            </a:r>
            <a:r>
              <a:rPr lang="en-US" dirty="0"/>
              <a:t> %, 50</a:t>
            </a:r>
            <a:r>
              <a:rPr lang="en-US" baseline="30000" dirty="0"/>
              <a:t>th</a:t>
            </a:r>
            <a:r>
              <a:rPr lang="en-US" dirty="0"/>
              <a:t> % (median) and 75</a:t>
            </a:r>
            <a:r>
              <a:rPr lang="en-US" baseline="30000" dirty="0"/>
              <a:t>th</a:t>
            </a:r>
            <a:r>
              <a:rPr lang="en-US" dirty="0"/>
              <a:t> % cases of the distribution fall? Which values are outliers or extreme values?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Numerical but discrete</a:t>
            </a:r>
          </a:p>
        </p:txBody>
      </p:sp>
      <p:sp>
        <p:nvSpPr>
          <p:cNvPr id="3" name="Content Placeholder 2"/>
          <p:cNvSpPr>
            <a:spLocks noGrp="1"/>
          </p:cNvSpPr>
          <p:nvPr>
            <p:ph idx="1"/>
          </p:nvPr>
        </p:nvSpPr>
        <p:spPr/>
        <p:txBody>
          <a:bodyPr/>
          <a:lstStyle/>
          <a:p>
            <a:r>
              <a:rPr lang="en-US" dirty="0"/>
              <a:t>If the values are numbers that correspond to real values (not code numbers), but they are discrete and whole numbers for small values in a relatively small range, we might use a bar chart.</a:t>
            </a:r>
          </a:p>
          <a:p>
            <a:r>
              <a:rPr lang="en-US" dirty="0"/>
              <a:t>How many pets do you own? How many points did the soccer team score in each game of the season?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Measures of central tendency</a:t>
            </a:r>
          </a:p>
        </p:txBody>
      </p:sp>
      <p:sp>
        <p:nvSpPr>
          <p:cNvPr id="3" name="Content Placeholder 2"/>
          <p:cNvSpPr>
            <a:spLocks noGrp="1"/>
          </p:cNvSpPr>
          <p:nvPr>
            <p:ph idx="1"/>
          </p:nvPr>
        </p:nvSpPr>
        <p:spPr/>
        <p:txBody>
          <a:bodyPr>
            <a:normAutofit lnSpcReduction="10000"/>
          </a:bodyPr>
          <a:lstStyle/>
          <a:p>
            <a:r>
              <a:rPr lang="en-US" dirty="0"/>
              <a:t>These are measures describing the middle, central, or “average” of a variable distribution.</a:t>
            </a:r>
          </a:p>
          <a:p>
            <a:r>
              <a:rPr lang="en-US" dirty="0"/>
              <a:t>The mean can be calculated ONLY for numerical variables.</a:t>
            </a:r>
          </a:p>
          <a:p>
            <a:r>
              <a:rPr lang="en-US" dirty="0"/>
              <a:t>The median can be calculated for numerical and ordinal variables.</a:t>
            </a:r>
          </a:p>
          <a:p>
            <a:r>
              <a:rPr lang="en-US" dirty="0"/>
              <a:t>The mode is the only one that can be used for nominal variables; it can be used for ordinal and numerical data as well.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Calculation of the (arithmetic) mean</a:t>
            </a:r>
          </a:p>
        </p:txBody>
      </p:sp>
      <p:sp>
        <p:nvSpPr>
          <p:cNvPr id="3" name="Content Placeholder 2"/>
          <p:cNvSpPr>
            <a:spLocks noGrp="1"/>
          </p:cNvSpPr>
          <p:nvPr>
            <p:ph idx="1"/>
          </p:nvPr>
        </p:nvSpPr>
        <p:spPr/>
        <p:txBody>
          <a:bodyPr>
            <a:normAutofit fontScale="77500" lnSpcReduction="20000"/>
          </a:bodyPr>
          <a:lstStyle/>
          <a:p>
            <a:r>
              <a:rPr lang="en-US" dirty="0"/>
              <a:t>Add all the observed values of the variable (one value for each case).</a:t>
            </a:r>
          </a:p>
          <a:p>
            <a:r>
              <a:rPr lang="en-US" dirty="0"/>
              <a:t>Add them all.</a:t>
            </a:r>
          </a:p>
          <a:p>
            <a:r>
              <a:rPr lang="en-US" dirty="0"/>
              <a:t>Divide by the number of cases.</a:t>
            </a:r>
          </a:p>
          <a:p>
            <a:r>
              <a:rPr lang="en-US" b="1" dirty="0"/>
              <a:t>It is the sum of all the observations (values that appear in the observed distribution) divided by the number of observations</a:t>
            </a:r>
            <a:r>
              <a:rPr lang="en-US" dirty="0"/>
              <a:t>.</a:t>
            </a:r>
          </a:p>
          <a:p>
            <a:r>
              <a:rPr lang="en-US" dirty="0"/>
              <a:t>The resulting number represents how much each case would get if the observed values were distributed equally.</a:t>
            </a:r>
          </a:p>
          <a:p>
            <a:r>
              <a:rPr lang="en-US" dirty="0"/>
              <a:t>The mean is said to be “unbiased” because every value for every case in the distribution was included in the calculation.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1747</TotalTime>
  <Words>1388</Words>
  <Application>Microsoft Office PowerPoint</Application>
  <PresentationFormat>On-screen Show (4:3)</PresentationFormat>
  <Paragraphs>90</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Describing Variable Distributions</vt:lpstr>
      <vt:lpstr>Representing the distribution of a variable</vt:lpstr>
      <vt:lpstr>Techniques to use</vt:lpstr>
      <vt:lpstr>How to select a technique</vt:lpstr>
      <vt:lpstr>Graphing a variable distribution</vt:lpstr>
      <vt:lpstr>The boxplot</vt:lpstr>
      <vt:lpstr>Numerical but discrete</vt:lpstr>
      <vt:lpstr>Measures of central tendency</vt:lpstr>
      <vt:lpstr>Calculation of the (arithmetic) mean</vt:lpstr>
      <vt:lpstr>The formula for the mean</vt:lpstr>
      <vt:lpstr>Formula for the mean - explained</vt:lpstr>
      <vt:lpstr>The median</vt:lpstr>
      <vt:lpstr>The mode</vt:lpstr>
      <vt:lpstr>The mode (continued)</vt:lpstr>
      <vt:lpstr>Measures of variability</vt:lpstr>
      <vt:lpstr>The range</vt:lpstr>
      <vt:lpstr>Standard deviation and variance</vt:lpstr>
      <vt:lpstr>Formula for the standard deviation:</vt:lpstr>
      <vt:lpstr>Standard deviation (continued)</vt:lpstr>
      <vt:lpstr>The variance</vt:lpstr>
      <vt:lpstr>ALERT</vt:lpstr>
      <vt:lpstr>Index of diversity for categorical variables</vt:lpstr>
      <vt:lpstr>Algorithm for index of diversity (see the text for the formula)</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Describing Variables</dc:title>
  <dc:creator>owner</dc:creator>
  <cp:lastModifiedBy>Carli Hansen</cp:lastModifiedBy>
  <cp:revision>20</cp:revision>
  <dcterms:created xsi:type="dcterms:W3CDTF">2022-08-21T02:38:48Z</dcterms:created>
  <dcterms:modified xsi:type="dcterms:W3CDTF">2022-12-06T18:50:45Z</dcterms:modified>
</cp:coreProperties>
</file>